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91" r:id="rId2"/>
    <p:sldId id="311" r:id="rId3"/>
    <p:sldId id="293" r:id="rId4"/>
    <p:sldId id="294" r:id="rId5"/>
    <p:sldId id="295" r:id="rId6"/>
    <p:sldId id="312" r:id="rId7"/>
    <p:sldId id="313" r:id="rId8"/>
    <p:sldId id="314" r:id="rId9"/>
    <p:sldId id="315" r:id="rId10"/>
    <p:sldId id="316" r:id="rId11"/>
    <p:sldId id="317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11"/>
            <p14:sldId id="293"/>
            <p14:sldId id="294"/>
            <p14:sldId id="295"/>
            <p14:sldId id="312"/>
            <p14:sldId id="313"/>
            <p14:sldId id="314"/>
            <p14:sldId id="315"/>
            <p14:sldId id="316"/>
            <p14:sldId id="317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6"/>
    <p:restoredTop sz="86395"/>
  </p:normalViewPr>
  <p:slideViewPr>
    <p:cSldViewPr>
      <p:cViewPr varScale="1">
        <p:scale>
          <a:sx n="110" d="100"/>
          <a:sy n="110" d="100"/>
        </p:scale>
        <p:origin x="235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Keep odds</a:t>
            </a:r>
          </a:p>
          <a:p>
            <a:pPr marL="228600" indent="-228600">
              <a:buAutoNum type="arabicPeriod"/>
            </a:pPr>
            <a:r>
              <a:rPr lang="en-US" dirty="0"/>
              <a:t>(filter (lambda (x) (= 0 (remainder x factor))) </a:t>
            </a:r>
            <a:r>
              <a:rPr lang="en-US" dirty="0" err="1"/>
              <a:t>lst</a:t>
            </a:r>
            <a:r>
              <a:rPr lang="en-US" dirty="0"/>
              <a:t>)</a:t>
            </a:r>
          </a:p>
          <a:p>
            <a:pPr marL="228600" indent="-228600">
              <a:buAutoNum type="arabicPeriod"/>
            </a:pPr>
            <a:r>
              <a:rPr lang="en-US" dirty="0"/>
              <a:t>Keep lists that start with an even number</a:t>
            </a:r>
          </a:p>
          <a:p>
            <a:pPr marL="228600" indent="-228600">
              <a:buAutoNum type="arabicPeriod"/>
            </a:pPr>
            <a:r>
              <a:rPr lang="en-US" dirty="0"/>
              <a:t>Crash</a:t>
            </a:r>
          </a:p>
          <a:p>
            <a:pPr marL="228600" indent="-228600">
              <a:buAutoNum type="arabicPeriod"/>
            </a:pPr>
            <a:r>
              <a:rPr lang="en-US" dirty="0"/>
              <a:t>(lambda (x) (&lt; (length </a:t>
            </a:r>
            <a:r>
              <a:rPr lang="en-US" dirty="0" err="1"/>
              <a:t>lst</a:t>
            </a:r>
            <a:r>
              <a:rPr lang="en-US" dirty="0"/>
              <a:t>) n))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66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-20515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5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311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120"/>
            <a:ext cx="8229600" cy="5686044"/>
          </a:xfrm>
        </p:spPr>
        <p:txBody>
          <a:bodyPr/>
          <a:lstStyle/>
          <a:p>
            <a:r>
              <a:rPr lang="en-US" dirty="0"/>
              <a:t>Recall that Racket has a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dirty="0"/>
              <a:t> function: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y)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=&gt; x raised to the y power</a:t>
            </a:r>
            <a:br>
              <a:rPr lang="en-US" dirty="0">
                <a:sym typeface="Wingdings"/>
              </a:rPr>
            </a:b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We can define a square function like this: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b="1" dirty="0">
                <a:latin typeface="Courier"/>
                <a:cs typeface="Courier"/>
                <a:sym typeface="Wingdings"/>
              </a:rPr>
              <a:t>(define (square x) (</a:t>
            </a:r>
            <a:r>
              <a:rPr lang="en-US" b="1" dirty="0" err="1">
                <a:latin typeface="Courier"/>
                <a:cs typeface="Courier"/>
                <a:sym typeface="Wingdings"/>
              </a:rPr>
              <a:t>expt</a:t>
            </a:r>
            <a:r>
              <a:rPr lang="en-US" b="1" dirty="0">
                <a:latin typeface="Courier"/>
                <a:cs typeface="Courier"/>
                <a:sym typeface="Wingdings"/>
              </a:rPr>
              <a:t> x 2))</a:t>
            </a:r>
            <a:br>
              <a:rPr lang="en-US" b="1" dirty="0">
                <a:latin typeface="Courier"/>
                <a:cs typeface="Courier"/>
                <a:sym typeface="Wingdings"/>
              </a:rPr>
            </a:br>
            <a:endParaRPr lang="en-US" b="1" dirty="0">
              <a:latin typeface="Courier"/>
              <a:cs typeface="Courier"/>
              <a:sym typeface="Wingdings"/>
            </a:endParaRPr>
          </a:p>
          <a:p>
            <a:r>
              <a:rPr lang="en-US" dirty="0">
                <a:sym typeface="Wingdings"/>
              </a:rPr>
              <a:t>Or a cube function like this: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b="1" dirty="0">
                <a:latin typeface="Courier"/>
                <a:cs typeface="Courier"/>
                <a:sym typeface="Wingdings"/>
              </a:rPr>
              <a:t>(define (cube x) (</a:t>
            </a:r>
            <a:r>
              <a:rPr lang="en-US" b="1" dirty="0" err="1">
                <a:latin typeface="Courier"/>
                <a:cs typeface="Courier"/>
                <a:sym typeface="Wingdings"/>
              </a:rPr>
              <a:t>expt</a:t>
            </a:r>
            <a:r>
              <a:rPr lang="en-US" b="1" dirty="0">
                <a:latin typeface="Courier"/>
                <a:cs typeface="Courier"/>
                <a:sym typeface="Wingdings"/>
              </a:rPr>
              <a:t> x 3))</a:t>
            </a:r>
            <a:br>
              <a:rPr lang="en-US" b="1" dirty="0">
                <a:latin typeface="Courier"/>
                <a:cs typeface="Courier"/>
                <a:sym typeface="Wingdings"/>
              </a:rPr>
            </a:br>
            <a:endParaRPr lang="en-US" b="1" dirty="0">
              <a:latin typeface="Courier"/>
              <a:cs typeface="Courier"/>
              <a:sym typeface="Wingdings"/>
            </a:endParaRPr>
          </a:p>
          <a:p>
            <a:r>
              <a:rPr lang="en-US" dirty="0">
                <a:sym typeface="Wingdings"/>
              </a:rPr>
              <a:t>But this gets rather repetitive.</a:t>
            </a:r>
            <a:br>
              <a:rPr lang="en-US" dirty="0">
                <a:sym typeface="Wingdings"/>
              </a:rPr>
            </a:b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What if we wanted to create a lot of these "raise to a power" functions?</a:t>
            </a:r>
          </a:p>
        </p:txBody>
      </p:sp>
    </p:spTree>
    <p:extLst>
      <p:ext uri="{BB962C8B-B14F-4D97-AF65-F5344CB8AC3E}">
        <p14:creationId xmlns:p14="http://schemas.microsoft.com/office/powerpoint/2010/main" val="1093233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that return functions!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(define (to-the-power exponent)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	(lambda (x) (</a:t>
            </a:r>
            <a:r>
              <a:rPr lang="en-US" b="1" dirty="0" err="1">
                <a:latin typeface="Courier New"/>
                <a:cs typeface="Courier New"/>
              </a:rPr>
              <a:t>expt</a:t>
            </a:r>
            <a:r>
              <a:rPr lang="en-US" b="1" dirty="0">
                <a:latin typeface="Courier New"/>
                <a:cs typeface="Courier New"/>
              </a:rPr>
              <a:t> x exponent)))</a:t>
            </a:r>
          </a:p>
          <a:p>
            <a:pPr marL="0" indent="0">
              <a:buNone/>
            </a:pPr>
            <a:endParaRPr lang="en-US" b="1" dirty="0"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45" y="2057400"/>
            <a:ext cx="511051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5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that return functions!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532" y="1158246"/>
            <a:ext cx="8229600" cy="1392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(define (to-the-power exponent)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	(lambda (x) (</a:t>
            </a:r>
            <a:r>
              <a:rPr lang="en-US" b="1" dirty="0" err="1">
                <a:latin typeface="Courier New"/>
                <a:cs typeface="Courier New"/>
              </a:rPr>
              <a:t>expt</a:t>
            </a:r>
            <a:r>
              <a:rPr lang="en-US" b="1" dirty="0">
                <a:latin typeface="Courier New"/>
                <a:cs typeface="Courier New"/>
              </a:rPr>
              <a:t> x exponent)))</a:t>
            </a:r>
          </a:p>
          <a:p>
            <a:pPr marL="0" indent="0">
              <a:buNone/>
            </a:pPr>
            <a:endParaRPr lang="en-US" b="1" dirty="0"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38" y="2506833"/>
            <a:ext cx="3679446" cy="18158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Define a function called to-the-power that takes a variable called exponent…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53753" y="1524000"/>
            <a:ext cx="4627847" cy="0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04704" y="2506833"/>
            <a:ext cx="4150427" cy="138499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…that returns an anonymous function of a single variable x…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1905000"/>
            <a:ext cx="1600200" cy="1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4840" y="4642230"/>
            <a:ext cx="6690983" cy="95410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…that raises x to the power of the exponent variable.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52800" y="1905000"/>
            <a:ext cx="2743200" cy="1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4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2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Old way:</a:t>
            </a:r>
          </a:p>
          <a:p>
            <a:pPr lvl="1"/>
            <a:r>
              <a:rPr lang="en-US" b="1" dirty="0">
                <a:latin typeface="Courier"/>
                <a:cs typeface="Courier"/>
                <a:sym typeface="Wingdings"/>
              </a:rPr>
              <a:t>(define (square x) (</a:t>
            </a:r>
            <a:r>
              <a:rPr lang="en-US" b="1" dirty="0" err="1">
                <a:latin typeface="Courier"/>
                <a:cs typeface="Courier"/>
                <a:sym typeface="Wingdings"/>
              </a:rPr>
              <a:t>expt</a:t>
            </a:r>
            <a:r>
              <a:rPr lang="en-US" b="1" dirty="0">
                <a:latin typeface="Courier"/>
                <a:cs typeface="Courier"/>
                <a:sym typeface="Wingdings"/>
              </a:rPr>
              <a:t> x 2))</a:t>
            </a:r>
          </a:p>
          <a:p>
            <a:pPr lvl="1"/>
            <a:r>
              <a:rPr lang="en-US" b="1" dirty="0">
                <a:latin typeface="Courier"/>
                <a:cs typeface="Courier"/>
                <a:sym typeface="Wingdings"/>
              </a:rPr>
              <a:t>(define (cube x) (</a:t>
            </a:r>
            <a:r>
              <a:rPr lang="en-US" b="1" dirty="0" err="1">
                <a:latin typeface="Courier"/>
                <a:cs typeface="Courier"/>
                <a:sym typeface="Wingdings"/>
              </a:rPr>
              <a:t>expt</a:t>
            </a:r>
            <a:r>
              <a:rPr lang="en-US" b="1" dirty="0">
                <a:latin typeface="Courier"/>
                <a:cs typeface="Courier"/>
                <a:sym typeface="Wingdings"/>
              </a:rPr>
              <a:t> x 3))</a:t>
            </a:r>
            <a:br>
              <a:rPr lang="en-US" b="1" dirty="0">
                <a:latin typeface="Courier"/>
                <a:cs typeface="Courier"/>
                <a:sym typeface="Wingdings"/>
              </a:rPr>
            </a:br>
            <a:endParaRPr lang="en-US" b="1" dirty="0">
              <a:latin typeface="Courier"/>
              <a:cs typeface="Courier"/>
              <a:sym typeface="Wingdings"/>
            </a:endParaRPr>
          </a:p>
          <a:p>
            <a:r>
              <a:rPr lang="en-US" dirty="0">
                <a:sym typeface="Wingdings"/>
              </a:rPr>
              <a:t>New way:</a:t>
            </a:r>
          </a:p>
          <a:p>
            <a:pPr lvl="1"/>
            <a:r>
              <a:rPr lang="en-US" b="1" dirty="0">
                <a:latin typeface="Courier"/>
                <a:cs typeface="Courier"/>
                <a:sym typeface="Wingdings"/>
              </a:rPr>
              <a:t>(define square (to-the-power 2))</a:t>
            </a:r>
          </a:p>
          <a:p>
            <a:pPr lvl="1"/>
            <a:r>
              <a:rPr lang="en-US" b="1" dirty="0">
                <a:latin typeface="Courier"/>
                <a:cs typeface="Courier"/>
                <a:sym typeface="Wingdings"/>
              </a:rPr>
              <a:t>(define cube (to-the-power 3))</a:t>
            </a:r>
            <a:br>
              <a:rPr lang="en-US" b="1" dirty="0">
                <a:latin typeface="Courier"/>
                <a:cs typeface="Courier"/>
                <a:sym typeface="Wingdings"/>
              </a:rPr>
            </a:br>
            <a:endParaRPr lang="en-US" b="1" dirty="0">
              <a:latin typeface="Courier"/>
              <a:cs typeface="Courier"/>
              <a:sym typeface="Wingdings"/>
            </a:endParaRPr>
          </a:p>
          <a:p>
            <a:r>
              <a:rPr lang="en-US" dirty="0"/>
              <a:t>Notice that the new way doesn't use extra parentheses around the name of the function</a:t>
            </a:r>
          </a:p>
          <a:p>
            <a:pPr lvl="1"/>
            <a:r>
              <a:rPr lang="en-US" dirty="0"/>
              <a:t>Don't need '</a:t>
            </a:r>
            <a:r>
              <a:rPr lang="en-US" dirty="0" err="1"/>
              <a:t>em</a:t>
            </a:r>
            <a:r>
              <a:rPr lang="en-US" dirty="0"/>
              <a:t>: what would we do with the argument?</a:t>
            </a:r>
          </a:p>
        </p:txBody>
      </p:sp>
    </p:spTree>
    <p:extLst>
      <p:ext uri="{BB962C8B-B14F-4D97-AF65-F5344CB8AC3E}">
        <p14:creationId xmlns:p14="http://schemas.microsoft.com/office/powerpoint/2010/main" val="610736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ourier"/>
                <a:cs typeface="Courier"/>
              </a:rPr>
              <a:t>(define (add3 </a:t>
            </a:r>
            <a:r>
              <a:rPr lang="en-US" sz="2800" b="1" dirty="0" err="1">
                <a:latin typeface="Courier"/>
                <a:cs typeface="Courier"/>
              </a:rPr>
              <a:t>num</a:t>
            </a:r>
            <a:r>
              <a:rPr lang="en-US" sz="2800" b="1" dirty="0">
                <a:latin typeface="Courier"/>
                <a:cs typeface="Courier"/>
              </a:rPr>
              <a:t>) (+ 3 </a:t>
            </a:r>
            <a:r>
              <a:rPr lang="en-US" sz="2800" b="1" dirty="0" err="1">
                <a:latin typeface="Courier"/>
                <a:cs typeface="Courier"/>
              </a:rPr>
              <a:t>num</a:t>
            </a:r>
            <a:r>
              <a:rPr lang="en-US" sz="2800" b="1" dirty="0">
                <a:latin typeface="Courier"/>
                <a:cs typeface="Courier"/>
              </a:rPr>
              <a:t>))</a:t>
            </a:r>
          </a:p>
          <a:p>
            <a:r>
              <a:rPr lang="en-US" sz="2800" b="1" dirty="0">
                <a:latin typeface="Courier"/>
                <a:cs typeface="Courier"/>
              </a:rPr>
              <a:t>(define (add17 </a:t>
            </a:r>
            <a:r>
              <a:rPr lang="en-US" sz="2800" b="1" dirty="0" err="1">
                <a:latin typeface="Courier"/>
                <a:cs typeface="Courier"/>
              </a:rPr>
              <a:t>num</a:t>
            </a:r>
            <a:r>
              <a:rPr lang="en-US" sz="2800" b="1" dirty="0">
                <a:latin typeface="Courier"/>
                <a:cs typeface="Courier"/>
              </a:rPr>
              <a:t>) (+ 17 </a:t>
            </a:r>
            <a:r>
              <a:rPr lang="en-US" sz="2800" b="1" dirty="0" err="1">
                <a:latin typeface="Courier"/>
                <a:cs typeface="Courier"/>
              </a:rPr>
              <a:t>num</a:t>
            </a:r>
            <a:r>
              <a:rPr lang="en-US" sz="2800" b="1" dirty="0">
                <a:latin typeface="Courier"/>
                <a:cs typeface="Courier"/>
              </a:rPr>
              <a:t>))</a:t>
            </a:r>
            <a:br>
              <a:rPr lang="en-US" sz="2800" b="1" dirty="0">
                <a:latin typeface="Courier"/>
                <a:cs typeface="Courier"/>
              </a:rPr>
            </a:br>
            <a:endParaRPr lang="en-US" sz="2800" b="1" dirty="0">
              <a:latin typeface="Courier"/>
              <a:cs typeface="Courier"/>
            </a:endParaRPr>
          </a:p>
          <a:p>
            <a:r>
              <a:rPr lang="en-US" sz="2800" dirty="0"/>
              <a:t>New way:</a:t>
            </a:r>
          </a:p>
          <a:p>
            <a:pPr marL="45720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(create-add-function </a:t>
            </a:r>
            <a:r>
              <a:rPr lang="en-US" sz="2400" b="1" dirty="0" err="1">
                <a:latin typeface="Courier"/>
                <a:cs typeface="Courier"/>
              </a:rPr>
              <a:t>inc</a:t>
            </a:r>
            <a:r>
              <a:rPr lang="en-US" sz="2400" b="1" dirty="0">
                <a:latin typeface="Courier"/>
                <a:cs typeface="Courier"/>
              </a:rPr>
              <a:t>)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(lambda (</a:t>
            </a:r>
            <a:r>
              <a:rPr lang="en-US" sz="2400" b="1" dirty="0" err="1">
                <a:latin typeface="Courier"/>
                <a:cs typeface="Courier"/>
              </a:rPr>
              <a:t>num</a:t>
            </a:r>
            <a:r>
              <a:rPr lang="en-US" sz="2400" b="1" dirty="0">
                <a:latin typeface="Courier"/>
                <a:cs typeface="Courier"/>
              </a:rPr>
              <a:t>) (+ </a:t>
            </a:r>
            <a:r>
              <a:rPr lang="en-US" sz="2400" b="1" dirty="0" err="1">
                <a:latin typeface="Courier"/>
                <a:cs typeface="Courier"/>
              </a:rPr>
              <a:t>inc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num</a:t>
            </a:r>
            <a:r>
              <a:rPr lang="en-US" sz="2400" b="1" dirty="0">
                <a:latin typeface="Courier"/>
                <a:cs typeface="Courier"/>
              </a:rPr>
              <a:t>)))</a:t>
            </a:r>
          </a:p>
          <a:p>
            <a:pPr marL="45720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(define add3 (create-add-function 3))</a:t>
            </a:r>
          </a:p>
          <a:p>
            <a:pPr marL="457200" lvl="1" indent="0">
              <a:buNone/>
            </a:pPr>
            <a:r>
              <a:rPr lang="en-US" sz="2400" b="1" dirty="0">
                <a:latin typeface="Courier"/>
                <a:cs typeface="Courier"/>
              </a:rPr>
              <a:t>(define add17 (create-add-function 17))</a:t>
            </a:r>
          </a:p>
        </p:txBody>
      </p:sp>
    </p:spTree>
    <p:extLst>
      <p:ext uri="{BB962C8B-B14F-4D97-AF65-F5344CB8AC3E}">
        <p14:creationId xmlns:p14="http://schemas.microsoft.com/office/powerpoint/2010/main" val="1822947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more complicated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about a function that takes functions as arguments and returns a new function?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latin typeface="Courier"/>
                <a:cs typeface="Courier"/>
              </a:rPr>
              <a:t>(define (compose f g)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(lambda (x) (f (g x))))</a:t>
            </a:r>
          </a:p>
          <a:p>
            <a:r>
              <a:rPr lang="en-US" sz="2400" b="1" dirty="0">
                <a:latin typeface="Courier"/>
                <a:cs typeface="Courier"/>
              </a:rPr>
              <a:t>(define second (compose car 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))</a:t>
            </a:r>
          </a:p>
          <a:p>
            <a:r>
              <a:rPr lang="en-US" sz="2400" b="1" dirty="0">
                <a:latin typeface="Courier"/>
                <a:cs typeface="Courier"/>
              </a:rPr>
              <a:t>(define third (compose car 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              (compose 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)))</a:t>
            </a:r>
          </a:p>
          <a:p>
            <a:r>
              <a:rPr lang="en-US" sz="2400" b="1" dirty="0">
                <a:latin typeface="Courier"/>
                <a:cs typeface="Courier"/>
              </a:rPr>
              <a:t>(map third '((2013 5 6) (2012 1 8)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          (2000 7 7)))</a:t>
            </a:r>
          </a:p>
        </p:txBody>
      </p:sp>
    </p:spTree>
    <p:extLst>
      <p:ext uri="{BB962C8B-B14F-4D97-AF65-F5344CB8AC3E}">
        <p14:creationId xmlns:p14="http://schemas.microsoft.com/office/powerpoint/2010/main" val="131894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you have a function that must take a non-empty list argument:</a:t>
            </a:r>
            <a:br>
              <a:rPr lang="en-US" dirty="0"/>
            </a:br>
            <a:endParaRPr lang="en-US" dirty="0"/>
          </a:p>
          <a:p>
            <a:r>
              <a:rPr lang="en-US" sz="2800" b="1" dirty="0">
                <a:latin typeface="Courier"/>
                <a:cs typeface="Courier"/>
              </a:rPr>
              <a:t>(define (make-safe </a:t>
            </a:r>
            <a:r>
              <a:rPr lang="en-US" sz="2800" b="1" dirty="0" err="1">
                <a:latin typeface="Courier"/>
                <a:cs typeface="Courier"/>
              </a:rPr>
              <a:t>func</a:t>
            </a:r>
            <a:r>
              <a:rPr lang="en-US" sz="2800" b="1" dirty="0">
                <a:latin typeface="Courier"/>
                <a:cs typeface="Courier"/>
              </a:rPr>
              <a:t>)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(lambda (</a:t>
            </a:r>
            <a:r>
              <a:rPr lang="en-US" sz="2800" b="1" dirty="0" err="1">
                <a:latin typeface="Courier"/>
                <a:cs typeface="Courier"/>
              </a:rPr>
              <a:t>lst</a:t>
            </a:r>
            <a:r>
              <a:rPr lang="en-US" sz="2800" b="1" dirty="0">
                <a:latin typeface="Courier"/>
                <a:cs typeface="Courier"/>
              </a:rPr>
              <a:t>)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  (if (or (not (list? </a:t>
            </a:r>
            <a:r>
              <a:rPr lang="en-US" sz="2800" b="1" dirty="0" err="1">
                <a:latin typeface="Courier"/>
                <a:cs typeface="Courier"/>
              </a:rPr>
              <a:t>lst</a:t>
            </a:r>
            <a:r>
              <a:rPr lang="en-US" sz="2800" b="1" dirty="0">
                <a:latin typeface="Courier"/>
                <a:cs typeface="Courier"/>
              </a:rPr>
              <a:t>))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          (null? </a:t>
            </a:r>
            <a:r>
              <a:rPr lang="en-US" sz="2800" b="1" dirty="0" err="1">
                <a:latin typeface="Courier"/>
                <a:cs typeface="Courier"/>
              </a:rPr>
              <a:t>lst</a:t>
            </a:r>
            <a:r>
              <a:rPr lang="en-US" sz="2800" b="1" dirty="0">
                <a:latin typeface="Courier"/>
                <a:cs typeface="Courier"/>
              </a:rPr>
              <a:t>)) 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      "No can do!"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      (</a:t>
            </a:r>
            <a:r>
              <a:rPr lang="en-US" sz="2800" b="1" dirty="0" err="1">
                <a:latin typeface="Courier"/>
                <a:cs typeface="Courier"/>
              </a:rPr>
              <a:t>func</a:t>
            </a:r>
            <a:r>
              <a:rPr lang="en-US" sz="2800" b="1" dirty="0">
                <a:latin typeface="Courier"/>
                <a:cs typeface="Courier"/>
              </a:rPr>
              <a:t> </a:t>
            </a:r>
            <a:r>
              <a:rPr lang="en-US" sz="2800" b="1" dirty="0" err="1">
                <a:latin typeface="Courier"/>
                <a:cs typeface="Courier"/>
              </a:rPr>
              <a:t>lst</a:t>
            </a:r>
            <a:r>
              <a:rPr lang="en-US" sz="2800" b="1" dirty="0">
                <a:latin typeface="Courier"/>
                <a:cs typeface="Courier"/>
              </a:rPr>
              <a:t>))))</a:t>
            </a:r>
          </a:p>
        </p:txBody>
      </p:sp>
    </p:spTree>
    <p:extLst>
      <p:ext uri="{BB962C8B-B14F-4D97-AF65-F5344CB8AC3E}">
        <p14:creationId xmlns:p14="http://schemas.microsoft.com/office/powerpoint/2010/main" val="548964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families of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8392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(define (divisible n)</a:t>
            </a:r>
          </a:p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	(lambda (x) (= 0 (remainder x n))))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(define (make-quad-polynomial a b c)</a:t>
            </a:r>
          </a:p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   (lambda (x) </a:t>
            </a:r>
            <a:br>
              <a:rPr lang="en-US" sz="2800" b="1" dirty="0">
                <a:latin typeface="Courier"/>
                <a:cs typeface="Courier"/>
              </a:rPr>
            </a:br>
            <a:r>
              <a:rPr lang="en-US" sz="2800" b="1" dirty="0">
                <a:latin typeface="Courier"/>
                <a:cs typeface="Courier"/>
              </a:rPr>
              <a:t>     (+ (* a x x) (* b x) c)))</a:t>
            </a:r>
          </a:p>
        </p:txBody>
      </p:sp>
    </p:spTree>
    <p:extLst>
      <p:ext uri="{BB962C8B-B14F-4D97-AF65-F5344CB8AC3E}">
        <p14:creationId xmlns:p14="http://schemas.microsoft.com/office/powerpoint/2010/main" val="860083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89" y="533400"/>
            <a:ext cx="484094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80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call a function: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(f e1 e2 e3…)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a function name and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e2</a:t>
            </a:r>
            <a:r>
              <a:rPr lang="en-US" dirty="0"/>
              <a:t>… are expressions that will be evaluated and passed as the values of the arguments to 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Turns out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doesn't have to be a function name.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can be any expression that evaluates to a function!</a:t>
            </a:r>
          </a:p>
        </p:txBody>
      </p:sp>
    </p:spTree>
    <p:extLst>
      <p:ext uri="{BB962C8B-B14F-4D97-AF65-F5344CB8AC3E}">
        <p14:creationId xmlns:p14="http://schemas.microsoft.com/office/powerpoint/2010/main" val="703174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syntax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43530"/>
          </a:xfrm>
        </p:spPr>
        <p:txBody>
          <a:bodyPr>
            <a:normAutofit/>
          </a:bodyPr>
          <a:lstStyle/>
          <a:p>
            <a:r>
              <a:rPr lang="en-US" dirty="0"/>
              <a:t>All of these evaluate to a function:</a:t>
            </a:r>
          </a:p>
          <a:p>
            <a:pPr lvl="1"/>
            <a:r>
              <a:rPr lang="en-US" dirty="0"/>
              <a:t>the name of a function (e.g., cons, car, +, …)</a:t>
            </a:r>
          </a:p>
          <a:p>
            <a:pPr lvl="1"/>
            <a:r>
              <a:rPr lang="en-US" dirty="0"/>
              <a:t>a lambda expression</a:t>
            </a:r>
          </a:p>
          <a:p>
            <a:pPr lvl="1"/>
            <a:r>
              <a:rPr lang="en-US" dirty="0"/>
              <a:t>a function call that </a:t>
            </a:r>
            <a:br>
              <a:rPr lang="en-US" dirty="0"/>
            </a:br>
            <a:r>
              <a:rPr lang="en-US" dirty="0"/>
              <a:t>returns a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85110"/>
            <a:ext cx="3880638" cy="38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68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One more abstraction.  Compare: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(sum-list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(+ (car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(sum-list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(map 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'()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(cons (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(car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 (map 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61604366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One more abstraction.  Compare: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0</a:t>
            </a:r>
            <a:r>
              <a:rPr lang="en-US" sz="2200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+ 1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(length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(sum-list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+ (car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(sum-list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(map 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>
                <a:solidFill>
                  <a:srgbClr val="008000"/>
                </a:solidFill>
                <a:latin typeface="Courier"/>
                <a:cs typeface="Courier"/>
              </a:rPr>
              <a:t>'()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  (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cons 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(car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)) 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(map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func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(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>
                <a:latin typeface="Courier"/>
                <a:cs typeface="Courier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82714824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073"/>
          </a:xfrm>
        </p:spPr>
        <p:txBody>
          <a:bodyPr/>
          <a:lstStyle/>
          <a:p>
            <a:r>
              <a:rPr lang="en-US" dirty="0"/>
              <a:t>One function to rule them 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8776228" cy="508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</a:t>
            </a:r>
            <a:r>
              <a:rPr lang="en-US" sz="2400" b="1" dirty="0" err="1">
                <a:latin typeface="Courier"/>
                <a:cs typeface="Courier"/>
              </a:rPr>
              <a:t>foldr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base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(if 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(</a:t>
            </a:r>
            <a:r>
              <a:rPr lang="en-US" sz="2400" b="1" dirty="0" err="1">
                <a:latin typeface="Courier"/>
                <a:cs typeface="Courier"/>
              </a:rPr>
              <a:t>foldr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base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92" y="2864053"/>
            <a:ext cx="3415422" cy="3774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6875" y="3357479"/>
            <a:ext cx="1433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  <a:cs typeface="Courier"/>
              </a:rPr>
              <a:t>foldr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882264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</p:spPr>
        <p:txBody>
          <a:bodyPr/>
          <a:lstStyle/>
          <a:p>
            <a:r>
              <a:rPr lang="en-US" b="1" i="0" dirty="0">
                <a:latin typeface="Consolas"/>
                <a:cs typeface="Consolas"/>
              </a:rPr>
              <a:t>(</a:t>
            </a:r>
            <a:r>
              <a:rPr lang="en-US" b="1" i="0" dirty="0" err="1">
                <a:latin typeface="Consolas"/>
                <a:cs typeface="Consolas"/>
              </a:rPr>
              <a:t>foldr</a:t>
            </a:r>
            <a:r>
              <a:rPr lang="en-US" b="1" i="0" dirty="0">
                <a:latin typeface="Consolas"/>
                <a:cs typeface="Consolas"/>
              </a:rPr>
              <a:t> </a:t>
            </a:r>
            <a:r>
              <a:rPr lang="en-US" b="1" i="0" dirty="0" err="1">
                <a:latin typeface="Consolas"/>
                <a:cs typeface="Consolas"/>
              </a:rPr>
              <a:t>func</a:t>
            </a:r>
            <a:r>
              <a:rPr lang="en-US" b="1" i="0" dirty="0">
                <a:latin typeface="Consolas"/>
                <a:cs typeface="Consolas"/>
              </a:rPr>
              <a:t> base </a:t>
            </a:r>
            <a:r>
              <a:rPr lang="en-US" b="1" i="0" dirty="0" err="1">
                <a:latin typeface="Consolas"/>
                <a:cs typeface="Consolas"/>
              </a:rPr>
              <a:t>lst</a:t>
            </a:r>
            <a:r>
              <a:rPr lang="en-US" b="1" i="0" dirty="0">
                <a:latin typeface="Consolas"/>
                <a:cs typeface="Consolas"/>
              </a:rPr>
              <a:t>)</a:t>
            </a:r>
          </a:p>
        </p:txBody>
      </p:sp>
      <p:pic>
        <p:nvPicPr>
          <p:cNvPr id="4" name="Picture 3" descr="360-lec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" y="1682711"/>
            <a:ext cx="3229467" cy="31623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2628490" cy="4918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cs typeface="Courier"/>
              </a:rPr>
              <a:t>Say </a:t>
            </a:r>
            <a:r>
              <a:rPr lang="en-US" sz="2400" dirty="0" err="1">
                <a:latin typeface="Courier"/>
                <a:cs typeface="Courier"/>
              </a:rPr>
              <a:t>lst</a:t>
            </a:r>
            <a:r>
              <a:rPr lang="en-US" sz="2400" dirty="0">
                <a:latin typeface="Courier"/>
                <a:cs typeface="Courier"/>
              </a:rPr>
              <a:t> = '(1 2 3)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55823" y="1200727"/>
            <a:ext cx="5888178" cy="4929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cs typeface="Courier"/>
              </a:rPr>
              <a:t>Foldr</a:t>
            </a:r>
            <a:r>
              <a:rPr lang="en-US" sz="2400" dirty="0">
                <a:cs typeface="Courier"/>
              </a:rPr>
              <a:t> applies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dirty="0">
                <a:cs typeface="Courier"/>
              </a:rPr>
              <a:t> repeatedly to pairs of items, starting from the right end of the list.</a:t>
            </a:r>
          </a:p>
          <a:p>
            <a:r>
              <a:rPr lang="en-US" sz="2400" dirty="0">
                <a:cs typeface="Courier"/>
              </a:rPr>
              <a:t>The first two items are the last item in the list and the base element.</a:t>
            </a:r>
          </a:p>
          <a:p>
            <a:r>
              <a:rPr lang="en-US" sz="2400" dirty="0">
                <a:cs typeface="Courier"/>
              </a:rPr>
              <a:t>The function must be a function of two items.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(f 1 (f 2 (f 3 base)))</a:t>
            </a:r>
          </a:p>
          <a:p>
            <a:r>
              <a:rPr lang="en-US" sz="2400" dirty="0">
                <a:cs typeface="Courier"/>
              </a:rPr>
              <a:t>In general, for </a:t>
            </a:r>
            <a:r>
              <a:rPr lang="en-US" sz="2400" dirty="0" err="1">
                <a:latin typeface="Consolas"/>
                <a:cs typeface="Consolas"/>
              </a:rPr>
              <a:t>lst</a:t>
            </a:r>
            <a:r>
              <a:rPr lang="en-US" sz="2400" dirty="0">
                <a:latin typeface="Consolas"/>
                <a:cs typeface="Consolas"/>
              </a:rPr>
              <a:t> = (x1 x2 … </a:t>
            </a:r>
            <a:r>
              <a:rPr lang="en-US" sz="2400" dirty="0" err="1">
                <a:latin typeface="Consolas"/>
                <a:cs typeface="Consolas"/>
              </a:rPr>
              <a:t>xn</a:t>
            </a:r>
            <a:r>
              <a:rPr lang="en-US" sz="2400" dirty="0">
                <a:latin typeface="Consolas"/>
                <a:cs typeface="Consolas"/>
              </a:rPr>
              <a:t>)</a:t>
            </a:r>
          </a:p>
          <a:p>
            <a:r>
              <a:rPr lang="en-US" sz="2000" b="1" dirty="0">
                <a:latin typeface="Consolas"/>
                <a:cs typeface="Consolas"/>
              </a:rPr>
              <a:t>(f x1 (f x2 (f x3 (f … (f </a:t>
            </a:r>
            <a:r>
              <a:rPr lang="en-US" sz="2000" b="1" dirty="0" err="1">
                <a:latin typeface="Consolas"/>
                <a:cs typeface="Consolas"/>
              </a:rPr>
              <a:t>xn</a:t>
            </a:r>
            <a:r>
              <a:rPr lang="en-US" sz="2000" b="1" dirty="0">
                <a:latin typeface="Consolas"/>
                <a:cs typeface="Consolas"/>
              </a:rPr>
              <a:t> base)))…)</a:t>
            </a:r>
          </a:p>
        </p:txBody>
      </p:sp>
    </p:spTree>
    <p:extLst>
      <p:ext uri="{BB962C8B-B14F-4D97-AF65-F5344CB8AC3E}">
        <p14:creationId xmlns:p14="http://schemas.microsoft.com/office/powerpoint/2010/main" val="2053236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946"/>
            <a:ext cx="8229600" cy="5799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(sum-list-new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	(</a:t>
            </a:r>
            <a:r>
              <a:rPr lang="en-US" sz="2200" b="1" dirty="0" err="1">
                <a:latin typeface="Courier"/>
                <a:cs typeface="Courier"/>
              </a:rPr>
              <a:t>foldr</a:t>
            </a:r>
            <a:r>
              <a:rPr lang="en-US" sz="2200" b="1" dirty="0">
                <a:latin typeface="Courier"/>
                <a:cs typeface="Courier"/>
              </a:rPr>
              <a:t> + 0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(length-new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(</a:t>
            </a:r>
            <a:r>
              <a:rPr lang="en-US" sz="2200" b="1" dirty="0" err="1">
                <a:latin typeface="Courier"/>
                <a:cs typeface="Courier"/>
              </a:rPr>
              <a:t>foldr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    (lambda (</a:t>
            </a:r>
            <a:r>
              <a:rPr lang="en-US" sz="2200" b="1" dirty="0" err="1">
                <a:latin typeface="Courier"/>
                <a:cs typeface="Courier"/>
              </a:rPr>
              <a:t>elt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cdr-len</a:t>
            </a:r>
            <a:r>
              <a:rPr lang="en-US" sz="2200" b="1" dirty="0">
                <a:latin typeface="Courier"/>
                <a:cs typeface="Courier"/>
              </a:rPr>
              <a:t>) (+ 1 </a:t>
            </a:r>
            <a:r>
              <a:rPr lang="en-US" sz="2200" b="1" dirty="0" err="1">
                <a:latin typeface="Courier"/>
                <a:cs typeface="Courier"/>
              </a:rPr>
              <a:t>cdr-len</a:t>
            </a:r>
            <a:r>
              <a:rPr lang="en-US" sz="2200" b="1" dirty="0">
                <a:latin typeface="Courier"/>
                <a:cs typeface="Courier"/>
              </a:rPr>
              <a:t>)) 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    0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(my-map 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 (</a:t>
            </a:r>
            <a:r>
              <a:rPr lang="en-US" sz="2200" b="1" dirty="0" err="1">
                <a:latin typeface="Courier"/>
                <a:cs typeface="Courier"/>
              </a:rPr>
              <a:t>foldr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    (lambda (car 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) (cons (</a:t>
            </a:r>
            <a:r>
              <a:rPr lang="en-US" sz="2200" b="1" dirty="0" err="1">
                <a:latin typeface="Courier"/>
                <a:cs typeface="Courier"/>
              </a:rPr>
              <a:t>func</a:t>
            </a:r>
            <a:r>
              <a:rPr lang="en-US" sz="2200" b="1" dirty="0">
                <a:latin typeface="Courier"/>
                <a:cs typeface="Courier"/>
              </a:rPr>
              <a:t> car) 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)) 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    '()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33770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first-class citizen is a data type that can be</a:t>
            </a:r>
          </a:p>
          <a:p>
            <a:pPr lvl="1"/>
            <a:r>
              <a:rPr lang="en-US" dirty="0"/>
              <a:t>Passed as an argument to a function.</a:t>
            </a:r>
          </a:p>
          <a:p>
            <a:pPr lvl="1"/>
            <a:r>
              <a:rPr lang="en-US" dirty="0"/>
              <a:t>Returned as a value from a function.</a:t>
            </a:r>
          </a:p>
          <a:p>
            <a:pPr lvl="1"/>
            <a:r>
              <a:rPr lang="en-US" dirty="0"/>
              <a:t>Assigned to a variable.</a:t>
            </a:r>
          </a:p>
          <a:p>
            <a:pPr lvl="1"/>
            <a:r>
              <a:rPr lang="en-US" dirty="0"/>
              <a:t>(Stored in a data structure.)</a:t>
            </a:r>
          </a:p>
          <a:p>
            <a:pPr lvl="1"/>
            <a:r>
              <a:rPr lang="en-US" dirty="0"/>
              <a:t>(Created at run-time [dynamically, on-the-fly])</a:t>
            </a:r>
          </a:p>
          <a:p>
            <a:r>
              <a:rPr lang="en-US" dirty="0"/>
              <a:t>First three are always part of the definition; last two sometimes.</a:t>
            </a:r>
          </a:p>
        </p:txBody>
      </p:sp>
    </p:spTree>
    <p:extLst>
      <p:ext uri="{BB962C8B-B14F-4D97-AF65-F5344CB8AC3E}">
        <p14:creationId xmlns:p14="http://schemas.microsoft.com/office/powerpoint/2010/main" val="1146075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Lambda expression: creates and returns</a:t>
            </a:r>
            <a:br>
              <a:rPr lang="en-US" dirty="0"/>
            </a:br>
            <a:r>
              <a:rPr lang="en-US" dirty="0"/>
              <a:t>an </a:t>
            </a:r>
            <a:r>
              <a:rPr lang="en-US" b="1" i="1" dirty="0"/>
              <a:t>anonymous function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(lambda (arg1 arg2 ...) expression)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Term comes from the </a:t>
            </a:r>
            <a:r>
              <a:rPr lang="en-US" b="1" i="1" dirty="0"/>
              <a:t>lambda calculus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Developed by Alonzo Church.</a:t>
            </a:r>
          </a:p>
          <a:p>
            <a:pPr lvl="1"/>
            <a:r>
              <a:rPr lang="en-US" dirty="0"/>
              <a:t>A formal way of studying the properties of computation, like Turing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35" y="136315"/>
            <a:ext cx="2419806" cy="32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287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Higher order functions:</a:t>
            </a:r>
          </a:p>
          <a:p>
            <a:pPr lvl="1"/>
            <a:r>
              <a:rPr lang="en-US" dirty="0"/>
              <a:t>Take functions as arguments, or</a:t>
            </a:r>
          </a:p>
          <a:p>
            <a:pPr lvl="1"/>
            <a:r>
              <a:rPr lang="en-US" dirty="0"/>
              <a:t>Return functions.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Map and filter both take functions as arguments.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Map: Applies a function to every (top-level) item within a list.</a:t>
            </a:r>
            <a:br>
              <a:rPr lang="en-US" dirty="0"/>
            </a:br>
            <a:r>
              <a:rPr lang="en-US" dirty="0"/>
              <a:t>      </a:t>
            </a:r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lvl="1"/>
            <a:r>
              <a:rPr lang="en-US" dirty="0"/>
              <a:t>Filter: Takes a list L and a predicate P; returns a list of all the values in L that satisfy P.</a:t>
            </a:r>
            <a:br>
              <a:rPr lang="en-US" dirty="0"/>
            </a:br>
            <a:r>
              <a:rPr lang="en-US" dirty="0"/>
              <a:t>    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(filter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lst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1802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(map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(if (null?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'()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(cons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 (map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(double x) (* x 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 double '(1 2 3))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=&gt; '(2 4 6)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(map (lambda (x) (* x 2)) '(1 2 3)) =&gt; '(2 4 6)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(map car '((1 2 3) (4 5) (6) (7 8 9))) =&gt; '(1 4 6 7)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(define (scale factor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  (map (lambda (x) (* x factor))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  <a:sym typeface="Wingdings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b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(scale 2 '(1 2 3)) =&gt; '(2 4 6)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 (lambda (x) (+ x 1))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 (lambda (x) (cons x '())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 (lambda (x) (list x))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(map (lambda (x)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(if (&gt; x 0) (* x 2) (* x 3))) '(1 -2 -3 4))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Courier New" charset="0"/>
                <a:cs typeface="Courier New" charset="0"/>
              </a:rPr>
              <a:t>Key to using map with lambda expression: the argument to the lambda expression (x) represents each element of the list in turn.</a:t>
            </a:r>
          </a:p>
        </p:txBody>
      </p:sp>
    </p:spTree>
    <p:extLst>
      <p:ext uri="{BB962C8B-B14F-4D97-AF65-F5344CB8AC3E}">
        <p14:creationId xmlns:p14="http://schemas.microsoft.com/office/powerpoint/2010/main" val="782393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15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(define (filter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9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((null?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 '()</a:t>
            </a:r>
            <a:br>
              <a:rPr lang="en-US" sz="19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       ((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9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         (cons (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)) (filter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))))</a:t>
            </a:r>
            <a:br>
              <a:rPr lang="en-US" sz="19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       (#t</a:t>
            </a:r>
            <a:br>
              <a:rPr lang="en-US" sz="19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         (filter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>
                <a:latin typeface="Courier New" charset="0"/>
                <a:ea typeface="Courier New" charset="0"/>
                <a:cs typeface="Courier New" charset="0"/>
              </a:rPr>
              <a:t>)))))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odd? '(1 2 3)) =&gt; '(1 3)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(keep-odds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(filter odd?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(lambda (x) (&gt; x 0)) '(-1 2 -3 4)) =&gt; '(2 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59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105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(lambda (x) (= 1 (remainder x 2)))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(keep-divisible factor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(filter ______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(lambda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(even? (car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'((1 2 3) (4 5) (6 7)))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(lambda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(even? (car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'((1 2 3) (4 5) (6 7) ()))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(keep-longer-than 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(filter ______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dirty="0"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55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93343</TotalTime>
  <Words>1712</Words>
  <Application>Microsoft Macintosh PowerPoint</Application>
  <PresentationFormat>On-screen Show (4:3)</PresentationFormat>
  <Paragraphs>170</Paragraphs>
  <Slides>26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Consolas</vt:lpstr>
      <vt:lpstr>Courier</vt:lpstr>
      <vt:lpstr>Courier New</vt:lpstr>
      <vt:lpstr>Times New Roman</vt:lpstr>
      <vt:lpstr>dan_design_template</vt:lpstr>
      <vt:lpstr>CS 360  Programming Languages Day 8</vt:lpstr>
      <vt:lpstr>PowerPoint Presentation</vt:lpstr>
      <vt:lpstr>Review</vt:lpstr>
      <vt:lpstr>Review</vt:lpstr>
      <vt:lpstr>Review</vt:lpstr>
      <vt:lpstr>Map examples</vt:lpstr>
      <vt:lpstr>Map examples</vt:lpstr>
      <vt:lpstr>Filter examples</vt:lpstr>
      <vt:lpstr>Filter examples</vt:lpstr>
      <vt:lpstr>PowerPoint Presentation</vt:lpstr>
      <vt:lpstr>PowerPoint Presentation</vt:lpstr>
      <vt:lpstr>PowerPoint Presentation</vt:lpstr>
      <vt:lpstr>Functions that return functions!</vt:lpstr>
      <vt:lpstr>Functions that return functions!</vt:lpstr>
      <vt:lpstr>How to use this</vt:lpstr>
      <vt:lpstr>Another example</vt:lpstr>
      <vt:lpstr>Getting more complicated</vt:lpstr>
      <vt:lpstr>Transformations on functions</vt:lpstr>
      <vt:lpstr>More families of functions</vt:lpstr>
      <vt:lpstr>A little syntax</vt:lpstr>
      <vt:lpstr>A little syntax</vt:lpstr>
      <vt:lpstr>PowerPoint Presentation</vt:lpstr>
      <vt:lpstr>PowerPoint Presentation</vt:lpstr>
      <vt:lpstr>One function to rule them all</vt:lpstr>
      <vt:lpstr>(foldr func base lst)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889</cp:revision>
  <cp:lastPrinted>2023-02-12T23:06:32Z</cp:lastPrinted>
  <dcterms:created xsi:type="dcterms:W3CDTF">2009-03-13T20:43:19Z</dcterms:created>
  <dcterms:modified xsi:type="dcterms:W3CDTF">2023-02-23T19:27:54Z</dcterms:modified>
</cp:coreProperties>
</file>